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08" r:id="rId3"/>
    <p:sldId id="275"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4694" autoAdjust="0"/>
  </p:normalViewPr>
  <p:slideViewPr>
    <p:cSldViewPr snapToGrid="0" showGuides="1">
      <p:cViewPr varScale="1">
        <p:scale>
          <a:sx n="94" d="100"/>
          <a:sy n="94" d="100"/>
        </p:scale>
        <p:origin x="172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Lato" panose="020F0502020204030203" pitchFamily="34" charset="0"/>
              </a:rPr>
              <a:t>In this pivot table, we can see the number of BCG, yellow fever, DPT-</a:t>
            </a:r>
            <a:r>
              <a:rPr lang="en-US" sz="1200" b="0" i="0" u="none" strike="noStrike" dirty="0" err="1">
                <a:solidFill>
                  <a:srgbClr val="000000"/>
                </a:solidFill>
                <a:effectLst/>
                <a:latin typeface="Lato" panose="020F0502020204030203" pitchFamily="34" charset="0"/>
              </a:rPr>
              <a:t>HepB</a:t>
            </a:r>
            <a:r>
              <a:rPr lang="en-US" sz="1200" b="0" i="0" u="none" strike="noStrike" dirty="0">
                <a:solidFill>
                  <a:srgbClr val="000000"/>
                </a:solidFill>
                <a:effectLst/>
                <a:latin typeface="Lato" panose="020F0502020204030203" pitchFamily="34" charset="0"/>
              </a:rPr>
              <a:t>-HIB one and three, and MR one and two doses administered in the Animal and Food Regions for each year from 2017 to 2021. But what if we wanted to view the data by district in the Animal Region and not by period. </a:t>
            </a:r>
          </a:p>
        </p:txBody>
      </p:sp>
    </p:spTree>
    <p:extLst>
      <p:ext uri="{BB962C8B-B14F-4D97-AF65-F5344CB8AC3E}">
        <p14:creationId xmlns:p14="http://schemas.microsoft.com/office/powerpoint/2010/main" val="321712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s-ES" sz="1200" dirty="0">
                <a:solidFill>
                  <a:srgbClr val="000000"/>
                </a:solidFill>
                <a:sym typeface=""/>
              </a:rPr>
              <a:t>In </a:t>
            </a:r>
            <a:r>
              <a:rPr lang="es-ES" sz="1200" dirty="0" err="1">
                <a:solidFill>
                  <a:srgbClr val="000000"/>
                </a:solidFill>
                <a:sym typeface=""/>
              </a:rPr>
              <a:t>this</a:t>
            </a:r>
            <a:r>
              <a:rPr lang="es-ES" sz="1200" dirty="0">
                <a:solidFill>
                  <a:srgbClr val="000000"/>
                </a:solidFill>
                <a:sym typeface=""/>
              </a:rPr>
              <a:t> case, </a:t>
            </a:r>
            <a:r>
              <a:rPr lang="es-ES" sz="1200" dirty="0" err="1">
                <a:solidFill>
                  <a:srgbClr val="000000"/>
                </a:solidFill>
                <a:sym typeface=""/>
              </a:rPr>
              <a:t>we</a:t>
            </a:r>
            <a:r>
              <a:rPr lang="es-ES" sz="1200" dirty="0">
                <a:solidFill>
                  <a:srgbClr val="000000"/>
                </a:solidFill>
                <a:sym typeface=""/>
              </a:rPr>
              <a:t> </a:t>
            </a:r>
            <a:r>
              <a:rPr lang="es-ES" sz="1200" dirty="0" err="1">
                <a:solidFill>
                  <a:srgbClr val="000000"/>
                </a:solidFill>
                <a:sym typeface=""/>
              </a:rPr>
              <a:t>would</a:t>
            </a:r>
            <a:r>
              <a:rPr lang="es-ES" sz="1200" dirty="0">
                <a:solidFill>
                  <a:srgbClr val="000000"/>
                </a:solidFill>
                <a:sym typeface=""/>
              </a:rPr>
              <a:t> </a:t>
            </a:r>
            <a:r>
              <a:rPr lang="es-ES" sz="1200" dirty="0" err="1">
                <a:solidFill>
                  <a:srgbClr val="000000"/>
                </a:solidFill>
                <a:sym typeface=""/>
              </a:rPr>
              <a:t>first</a:t>
            </a:r>
            <a:r>
              <a:rPr lang="es-ES" sz="1200" dirty="0">
                <a:solidFill>
                  <a:srgbClr val="000000"/>
                </a:solidFill>
                <a:sym typeface=""/>
              </a:rPr>
              <a:t> </a:t>
            </a:r>
            <a:r>
              <a:rPr lang="es-ES" sz="1200" dirty="0" err="1">
                <a:solidFill>
                  <a:srgbClr val="000000"/>
                </a:solidFill>
                <a:sym typeface=""/>
              </a:rPr>
              <a:t>need</a:t>
            </a:r>
            <a:r>
              <a:rPr lang="es-ES" sz="1200" dirty="0">
                <a:solidFill>
                  <a:srgbClr val="000000"/>
                </a:solidFill>
                <a:sym typeface=""/>
              </a:rPr>
              <a:t> </a:t>
            </a:r>
            <a:r>
              <a:rPr lang="es-ES" sz="1200" dirty="0" err="1">
                <a:solidFill>
                  <a:srgbClr val="000000"/>
                </a:solidFill>
                <a:sym typeface=""/>
              </a:rPr>
              <a:t>to</a:t>
            </a:r>
            <a:r>
              <a:rPr lang="es-ES" sz="1200" dirty="0">
                <a:solidFill>
                  <a:srgbClr val="000000"/>
                </a:solidFill>
                <a:sym typeface=""/>
              </a:rPr>
              <a:t> </a:t>
            </a:r>
            <a:r>
              <a:rPr lang="es-ES" sz="1200" dirty="0" err="1">
                <a:solidFill>
                  <a:srgbClr val="000000"/>
                </a:solidFill>
                <a:sym typeface=""/>
              </a:rPr>
              <a:t>change</a:t>
            </a:r>
            <a:r>
              <a:rPr lang="es-ES" sz="1200" dirty="0">
                <a:solidFill>
                  <a:srgbClr val="000000"/>
                </a:solidFill>
                <a:sym typeface=""/>
              </a:rPr>
              <a:t> </a:t>
            </a:r>
            <a:r>
              <a:rPr lang="es-ES" sz="1200" dirty="0" err="1">
                <a:solidFill>
                  <a:srgbClr val="000000"/>
                </a:solidFill>
                <a:sym typeface=""/>
              </a:rPr>
              <a:t>the</a:t>
            </a:r>
            <a:r>
              <a:rPr lang="es-ES" sz="1200" dirty="0">
                <a:solidFill>
                  <a:srgbClr val="000000"/>
                </a:solidFill>
                <a:sym typeface=""/>
              </a:rPr>
              <a:t> </a:t>
            </a:r>
            <a:r>
              <a:rPr lang="es-ES" sz="1200" dirty="0" err="1">
                <a:solidFill>
                  <a:srgbClr val="000000"/>
                </a:solidFill>
                <a:sym typeface=""/>
              </a:rPr>
              <a:t>organization</a:t>
            </a:r>
            <a:r>
              <a:rPr lang="es-ES" sz="1200" dirty="0">
                <a:solidFill>
                  <a:srgbClr val="000000"/>
                </a:solidFill>
                <a:sym typeface=""/>
              </a:rPr>
              <a:t> </a:t>
            </a:r>
            <a:r>
              <a:rPr lang="es-ES" sz="1200" dirty="0" err="1">
                <a:solidFill>
                  <a:srgbClr val="000000"/>
                </a:solidFill>
                <a:sym typeface=""/>
              </a:rPr>
              <a:t>unit</a:t>
            </a:r>
            <a:r>
              <a:rPr lang="es-ES" sz="1200" dirty="0">
                <a:solidFill>
                  <a:srgbClr val="000000"/>
                </a:solidFill>
                <a:sym typeface=""/>
              </a:rPr>
              <a:t> </a:t>
            </a:r>
            <a:r>
              <a:rPr lang="es-ES" sz="1200" dirty="0" err="1">
                <a:solidFill>
                  <a:srgbClr val="000000"/>
                </a:solidFill>
                <a:sym typeface=""/>
              </a:rPr>
              <a:t>dimension</a:t>
            </a:r>
            <a:r>
              <a:rPr lang="es-ES" sz="1200" dirty="0">
                <a:solidFill>
                  <a:srgbClr val="000000"/>
                </a:solidFill>
                <a:sym typeface=""/>
              </a:rPr>
              <a:t> </a:t>
            </a:r>
            <a:r>
              <a:rPr lang="es-ES" sz="1200" dirty="0" err="1">
                <a:solidFill>
                  <a:srgbClr val="000000"/>
                </a:solidFill>
                <a:sym typeface=""/>
              </a:rPr>
              <a:t>to</a:t>
            </a:r>
            <a:r>
              <a:rPr lang="es-ES" sz="1200" dirty="0">
                <a:solidFill>
                  <a:srgbClr val="000000"/>
                </a:solidFill>
                <a:sym typeface=""/>
              </a:rPr>
              <a:t> match </a:t>
            </a:r>
            <a:r>
              <a:rPr lang="es-ES" sz="1200" dirty="0" err="1">
                <a:solidFill>
                  <a:srgbClr val="000000"/>
                </a:solidFill>
                <a:sym typeface=""/>
              </a:rPr>
              <a:t>our</a:t>
            </a:r>
            <a:r>
              <a:rPr lang="es-ES" sz="1200" dirty="0">
                <a:solidFill>
                  <a:srgbClr val="000000"/>
                </a:solidFill>
                <a:sym typeface=""/>
              </a:rPr>
              <a:t> new </a:t>
            </a:r>
            <a:r>
              <a:rPr lang="es-ES" sz="1200" dirty="0" err="1">
                <a:solidFill>
                  <a:srgbClr val="000000"/>
                </a:solidFill>
                <a:sym typeface=""/>
              </a:rPr>
              <a:t>request</a:t>
            </a:r>
            <a:r>
              <a:rPr lang="es-ES" sz="1200" dirty="0">
                <a:solidFill>
                  <a:srgbClr val="000000"/>
                </a:solidFill>
                <a:sym typeface=""/>
              </a:rPr>
              <a:t> and </a:t>
            </a:r>
            <a:r>
              <a:rPr lang="es-ES" sz="1200" dirty="0" err="1">
                <a:solidFill>
                  <a:srgbClr val="000000"/>
                </a:solidFill>
                <a:sym typeface=""/>
              </a:rPr>
              <a:t>then</a:t>
            </a:r>
            <a:r>
              <a:rPr lang="es-ES" sz="1200" dirty="0">
                <a:solidFill>
                  <a:srgbClr val="000000"/>
                </a:solidFill>
                <a:sym typeface=""/>
              </a:rPr>
              <a:t> </a:t>
            </a:r>
            <a:r>
              <a:rPr lang="es-ES" sz="1200" dirty="0" err="1">
                <a:solidFill>
                  <a:srgbClr val="000000"/>
                </a:solidFill>
                <a:sym typeface=""/>
              </a:rPr>
              <a:t>update</a:t>
            </a:r>
            <a:r>
              <a:rPr lang="es-ES" sz="1200" dirty="0">
                <a:solidFill>
                  <a:srgbClr val="000000"/>
                </a:solidFill>
                <a:sym typeface=""/>
              </a:rPr>
              <a:t> </a:t>
            </a:r>
            <a:r>
              <a:rPr lang="es-ES" sz="1200" dirty="0" err="1">
                <a:solidFill>
                  <a:srgbClr val="000000"/>
                </a:solidFill>
                <a:sym typeface=""/>
              </a:rPr>
              <a:t>the</a:t>
            </a:r>
            <a:r>
              <a:rPr lang="es-ES" sz="1200" dirty="0">
                <a:solidFill>
                  <a:srgbClr val="000000"/>
                </a:solidFill>
                <a:sym typeface=""/>
              </a:rPr>
              <a:t> </a:t>
            </a:r>
            <a:r>
              <a:rPr lang="es-ES" sz="1200" dirty="0" err="1">
                <a:solidFill>
                  <a:srgbClr val="000000"/>
                </a:solidFill>
                <a:sym typeface=""/>
              </a:rPr>
              <a:t>layout</a:t>
            </a:r>
            <a:r>
              <a:rPr lang="es-ES" sz="1200" dirty="0">
                <a:solidFill>
                  <a:srgbClr val="000000"/>
                </a:solidFill>
                <a:sym typeface=""/>
              </a:rPr>
              <a:t> </a:t>
            </a:r>
            <a:r>
              <a:rPr lang="es-ES" sz="1200" dirty="0" err="1">
                <a:solidFill>
                  <a:srgbClr val="000000"/>
                </a:solidFill>
                <a:sym typeface=""/>
              </a:rPr>
              <a:t>of</a:t>
            </a:r>
            <a:r>
              <a:rPr lang="es-ES" sz="1200" dirty="0">
                <a:solidFill>
                  <a:srgbClr val="000000"/>
                </a:solidFill>
                <a:sym typeface=""/>
              </a:rPr>
              <a:t> </a:t>
            </a:r>
            <a:r>
              <a:rPr lang="es-ES" sz="1200" dirty="0" err="1">
                <a:solidFill>
                  <a:srgbClr val="000000"/>
                </a:solidFill>
                <a:sym typeface=""/>
              </a:rPr>
              <a:t>the</a:t>
            </a:r>
            <a:r>
              <a:rPr lang="es-ES" sz="1200" dirty="0">
                <a:solidFill>
                  <a:srgbClr val="000000"/>
                </a:solidFill>
                <a:sym typeface=""/>
              </a:rPr>
              <a:t> table </a:t>
            </a:r>
            <a:r>
              <a:rPr lang="es-ES" sz="1200" dirty="0" err="1">
                <a:solidFill>
                  <a:srgbClr val="000000"/>
                </a:solidFill>
                <a:sym typeface=""/>
              </a:rPr>
              <a:t>to</a:t>
            </a:r>
            <a:r>
              <a:rPr lang="es-ES" sz="1200" dirty="0">
                <a:solidFill>
                  <a:srgbClr val="000000"/>
                </a:solidFill>
                <a:sym typeface=""/>
              </a:rPr>
              <a:t> </a:t>
            </a:r>
            <a:r>
              <a:rPr lang="es-ES" sz="1200" dirty="0" err="1">
                <a:solidFill>
                  <a:srgbClr val="000000"/>
                </a:solidFill>
                <a:sym typeface=""/>
              </a:rPr>
              <a:t>change</a:t>
            </a:r>
            <a:r>
              <a:rPr lang="es-ES" sz="1200" dirty="0">
                <a:solidFill>
                  <a:srgbClr val="000000"/>
                </a:solidFill>
                <a:sym typeface=""/>
              </a:rPr>
              <a:t> </a:t>
            </a:r>
            <a:r>
              <a:rPr lang="es-ES" sz="1200" dirty="0" err="1">
                <a:solidFill>
                  <a:srgbClr val="000000"/>
                </a:solidFill>
                <a:sym typeface=""/>
              </a:rPr>
              <a:t>the</a:t>
            </a:r>
            <a:r>
              <a:rPr lang="es-ES" sz="1200" dirty="0">
                <a:solidFill>
                  <a:srgbClr val="000000"/>
                </a:solidFill>
                <a:sym typeface=""/>
              </a:rPr>
              <a:t> </a:t>
            </a:r>
            <a:r>
              <a:rPr lang="es-ES" sz="1200" dirty="0" err="1">
                <a:solidFill>
                  <a:srgbClr val="000000"/>
                </a:solidFill>
                <a:sym typeface=""/>
              </a:rPr>
              <a:t>way</a:t>
            </a:r>
            <a:r>
              <a:rPr lang="es-ES" sz="1200" dirty="0">
                <a:solidFill>
                  <a:srgbClr val="000000"/>
                </a:solidFill>
                <a:sym typeface=""/>
              </a:rPr>
              <a:t> </a:t>
            </a:r>
            <a:r>
              <a:rPr lang="es-ES" sz="1200" dirty="0" err="1">
                <a:solidFill>
                  <a:srgbClr val="000000"/>
                </a:solidFill>
                <a:sym typeface=""/>
              </a:rPr>
              <a:t>the</a:t>
            </a:r>
            <a:r>
              <a:rPr lang="es-ES" sz="1200" dirty="0">
                <a:solidFill>
                  <a:srgbClr val="000000"/>
                </a:solidFill>
                <a:sym typeface=""/>
              </a:rPr>
              <a:t> data are </a:t>
            </a:r>
            <a:r>
              <a:rPr lang="es-ES" sz="1200" dirty="0" err="1">
                <a:solidFill>
                  <a:srgbClr val="000000"/>
                </a:solidFill>
                <a:sym typeface=""/>
              </a:rPr>
              <a:t>displayed</a:t>
            </a:r>
            <a:r>
              <a:rPr lang="es-ES" sz="1200" dirty="0">
                <a:solidFill>
                  <a:srgbClr val="000000"/>
                </a:solidFill>
                <a:sym typeface=""/>
              </a:rPr>
              <a:t>. </a:t>
            </a:r>
            <a:r>
              <a:rPr lang="es-ES" sz="1200" dirty="0" err="1">
                <a:solidFill>
                  <a:srgbClr val="000000"/>
                </a:solidFill>
                <a:sym typeface=""/>
              </a:rPr>
              <a:t>We</a:t>
            </a:r>
            <a:r>
              <a:rPr lang="es-ES" sz="1200" dirty="0">
                <a:solidFill>
                  <a:srgbClr val="000000"/>
                </a:solidFill>
                <a:sym typeface=""/>
              </a:rPr>
              <a:t> </a:t>
            </a:r>
            <a:r>
              <a:rPr lang="es-ES" sz="1200" dirty="0" err="1">
                <a:solidFill>
                  <a:srgbClr val="000000"/>
                </a:solidFill>
                <a:sym typeface=""/>
              </a:rPr>
              <a:t>will</a:t>
            </a:r>
            <a:r>
              <a:rPr lang="es-ES" sz="1200" dirty="0">
                <a:solidFill>
                  <a:srgbClr val="000000"/>
                </a:solidFill>
                <a:sym typeface=""/>
              </a:rPr>
              <a:t> </a:t>
            </a:r>
            <a:r>
              <a:rPr lang="es-ES" sz="1200" dirty="0" err="1">
                <a:solidFill>
                  <a:srgbClr val="000000"/>
                </a:solidFill>
                <a:sym typeface=""/>
              </a:rPr>
              <a:t>start</a:t>
            </a:r>
            <a:r>
              <a:rPr lang="es-ES" sz="1200" dirty="0">
                <a:solidFill>
                  <a:srgbClr val="000000"/>
                </a:solidFill>
                <a:sym typeface=""/>
              </a:rPr>
              <a:t> </a:t>
            </a:r>
            <a:r>
              <a:rPr lang="es-ES" sz="1200" dirty="0" err="1">
                <a:solidFill>
                  <a:srgbClr val="000000"/>
                </a:solidFill>
                <a:sym typeface=""/>
              </a:rPr>
              <a:t>by</a:t>
            </a:r>
            <a:r>
              <a:rPr lang="es-ES" sz="1200" dirty="0">
                <a:solidFill>
                  <a:srgbClr val="000000"/>
                </a:solidFill>
                <a:sym typeface=""/>
              </a:rPr>
              <a:t> </a:t>
            </a:r>
            <a:r>
              <a:rPr lang="es-ES" sz="1200" dirty="0" err="1">
                <a:solidFill>
                  <a:srgbClr val="000000"/>
                </a:solidFill>
                <a:sym typeface=""/>
              </a:rPr>
              <a:t>updating</a:t>
            </a:r>
            <a:r>
              <a:rPr lang="es-ES" sz="1200" dirty="0">
                <a:solidFill>
                  <a:srgbClr val="000000"/>
                </a:solidFill>
                <a:sym typeface=""/>
              </a:rPr>
              <a:t> </a:t>
            </a:r>
            <a:r>
              <a:rPr lang="es-ES" sz="1200" dirty="0" err="1">
                <a:solidFill>
                  <a:srgbClr val="000000"/>
                </a:solidFill>
                <a:sym typeface=""/>
              </a:rPr>
              <a:t>the</a:t>
            </a:r>
            <a:r>
              <a:rPr lang="es-ES" sz="1200" dirty="0">
                <a:solidFill>
                  <a:srgbClr val="000000"/>
                </a:solidFill>
                <a:sym typeface=""/>
              </a:rPr>
              <a:t> </a:t>
            </a:r>
            <a:r>
              <a:rPr lang="es-ES" sz="1200" dirty="0" err="1">
                <a:solidFill>
                  <a:srgbClr val="000000"/>
                </a:solidFill>
                <a:sym typeface=""/>
              </a:rPr>
              <a:t>organization</a:t>
            </a:r>
            <a:r>
              <a:rPr lang="es-ES" sz="1200" dirty="0">
                <a:solidFill>
                  <a:srgbClr val="000000"/>
                </a:solidFill>
                <a:sym typeface=""/>
              </a:rPr>
              <a:t> </a:t>
            </a:r>
            <a:r>
              <a:rPr lang="es-ES" sz="1200" dirty="0" err="1">
                <a:solidFill>
                  <a:srgbClr val="000000"/>
                </a:solidFill>
                <a:sym typeface=""/>
              </a:rPr>
              <a:t>unit</a:t>
            </a:r>
            <a:r>
              <a:rPr lang="es-ES" sz="1200" dirty="0">
                <a:solidFill>
                  <a:srgbClr val="000000"/>
                </a:solidFill>
                <a:sym typeface=""/>
              </a:rPr>
              <a:t> </a:t>
            </a:r>
            <a:r>
              <a:rPr lang="es-ES" sz="1200" dirty="0" err="1">
                <a:solidFill>
                  <a:srgbClr val="000000"/>
                </a:solidFill>
                <a:sym typeface=""/>
              </a:rPr>
              <a:t>dimension</a:t>
            </a:r>
            <a:r>
              <a:rPr lang="es-ES" sz="1200" dirty="0">
                <a:solidFill>
                  <a:srgbClr val="000000"/>
                </a:solidFill>
                <a:sym typeface=""/>
              </a:rPr>
              <a:t>.</a:t>
            </a:r>
          </a:p>
        </p:txBody>
      </p:sp>
    </p:spTree>
    <p:extLst>
      <p:ext uri="{BB962C8B-B14F-4D97-AF65-F5344CB8AC3E}">
        <p14:creationId xmlns:p14="http://schemas.microsoft.com/office/powerpoint/2010/main" val="1680069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200" noProof="0" dirty="0"/>
              <a:t>Let's click on the organization unit dimension in the left pane to bring up the dimension selection screen. </a:t>
            </a:r>
          </a:p>
          <a:p>
            <a:endParaRPr lang="en-US" sz="1200" noProof="0" dirty="0"/>
          </a:p>
          <a:p>
            <a:r>
              <a:rPr lang="en-US" sz="1200" noProof="0" dirty="0"/>
              <a:t>In the hierarchy, untick Food Region. And in the Level dropdown menu, choose District, and then click the Update button. Notice that we can now see the data values for the Animal Region. </a:t>
            </a:r>
          </a:p>
          <a:p>
            <a:endParaRPr lang="en-US" sz="1200" noProof="0" dirty="0"/>
          </a:p>
          <a:p>
            <a:r>
              <a:rPr lang="en-US" sz="1200" noProof="0" dirty="0"/>
              <a:t>However, the organization units are still in the filter field. To view the data by district, the layout of the pivot table will need to be modified. We can drag and drop the dimensions to different fields. </a:t>
            </a:r>
          </a:p>
          <a:p>
            <a:endParaRPr lang="en-US" sz="1200" noProof="0" dirty="0"/>
          </a:p>
          <a:p>
            <a:r>
              <a:rPr lang="en-US" sz="1200" noProof="0" dirty="0"/>
              <a:t>For example, we can move the organization unit dimension to the rows and the period to the filter. If changes are made in the layout area, the Update button in the screen must be clicked to view the changes in the table. </a:t>
            </a:r>
          </a:p>
          <a:p>
            <a:endParaRPr lang="en-US" sz="1200" noProof="0" dirty="0"/>
          </a:p>
          <a:p>
            <a:r>
              <a:rPr lang="en-US" sz="1200" noProof="0" dirty="0"/>
              <a:t>Now, instead of viewing the data by the period dimension, we see the data by district and Animal Region. The table is showing the overall total number of vaccinations given from 2017 to 2021. </a:t>
            </a:r>
          </a:p>
          <a:p>
            <a:br>
              <a:rPr lang="en-US" sz="1200" noProof="0" dirty="0"/>
            </a:br>
            <a:endParaRPr lang="en-US" sz="1200" b="0" noProof="0" dirty="0">
              <a:effectLst/>
            </a:endParaRPr>
          </a:p>
          <a:p>
            <a:br>
              <a:rPr lang="en-US" sz="1600" noProof="0" dirty="0"/>
            </a:br>
            <a:br>
              <a:rPr lang="en-US" sz="1200" noProof="0" dirty="0"/>
            </a:br>
            <a:endParaRPr lang="en-US" sz="1200" noProof="0" dirty="0"/>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71488"/>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sz="1200" b="0" noProof="0" dirty="0">
                <a:effectLst/>
              </a:rPr>
              <a:t>In summary, you can use the layout feature to modify the way data are displayed in your pivot table. To modify the layout, simply drag and drop the dimensions to the columns, rows, and filter field, and then click update.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1.pn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6.xml"/><Relationship Id="rId5" Type="http://schemas.openxmlformats.org/officeDocument/2006/relationships/image" Target="../media/image27.sv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Creating a pivot table: </a:t>
            </a:r>
          </a:p>
          <a:p>
            <a:r>
              <a:rPr lang="en-US" dirty="0"/>
              <a:t>Updating the layout</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 in DHIS2 </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5" name="Rectangle: Rounded Corners 4">
            <a:extLst>
              <a:ext uri="{FF2B5EF4-FFF2-40B4-BE49-F238E27FC236}">
                <a16:creationId xmlns:a16="http://schemas.microsoft.com/office/drawing/2014/main" id="{2D3CEAB4-60F5-4638-A23B-15EF8D49A732}"/>
              </a:ext>
            </a:extLst>
          </p:cNvPr>
          <p:cNvSpPr/>
          <p:nvPr/>
        </p:nvSpPr>
        <p:spPr>
          <a:xfrm>
            <a:off x="2360968" y="1790700"/>
            <a:ext cx="7608532" cy="1117600"/>
          </a:xfrm>
          <a:prstGeom prst="roundRect">
            <a:avLst>
              <a:gd name="adj" fmla="val 2412"/>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B641FCAF-B65D-4FF7-92C1-BE5D3CCC030F}"/>
              </a:ext>
            </a:extLst>
          </p:cNvPr>
          <p:cNvSpPr/>
          <p:nvPr/>
        </p:nvSpPr>
        <p:spPr>
          <a:xfrm>
            <a:off x="5136543" y="1587500"/>
            <a:ext cx="1709530" cy="203200"/>
          </a:xfrm>
          <a:prstGeom prst="roundRect">
            <a:avLst>
              <a:gd name="adj" fmla="val 2412"/>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2D1F20BF-94E8-409C-9910-727B8181933B}"/>
              </a:ext>
            </a:extLst>
          </p:cNvPr>
          <p:cNvSpPr/>
          <p:nvPr/>
        </p:nvSpPr>
        <p:spPr>
          <a:xfrm>
            <a:off x="2052762" y="1962538"/>
            <a:ext cx="308206" cy="945762"/>
          </a:xfrm>
          <a:prstGeom prst="roundRect">
            <a:avLst>
              <a:gd name="adj" fmla="val 2412"/>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D874A49-6750-4CBB-B684-C56BFDA6196C}"/>
              </a:ext>
            </a:extLst>
          </p:cNvPr>
          <p:cNvSpPr txBox="1"/>
          <p:nvPr/>
        </p:nvSpPr>
        <p:spPr>
          <a:xfrm>
            <a:off x="3714750" y="3366826"/>
            <a:ext cx="4762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solidFill>
                  <a:srgbClr val="000000"/>
                </a:solidFill>
              </a:rPr>
              <a:t>View the data by </a:t>
            </a:r>
            <a:r>
              <a:rPr lang="en-US" sz="2400" dirty="0">
                <a:solidFill>
                  <a:srgbClr val="000000"/>
                </a:solidFill>
                <a:latin typeface="+mj-lt"/>
              </a:rPr>
              <a:t>district</a:t>
            </a:r>
            <a:endParaRPr lang="en-US" sz="2400" dirty="0">
              <a:latin typeface="+mj-lt"/>
            </a:endParaRPr>
          </a:p>
        </p:txBody>
      </p:sp>
      <p:sp>
        <p:nvSpPr>
          <p:cNvPr id="11" name="TextBox 10">
            <a:extLst>
              <a:ext uri="{FF2B5EF4-FFF2-40B4-BE49-F238E27FC236}">
                <a16:creationId xmlns:a16="http://schemas.microsoft.com/office/drawing/2014/main" id="{B04177C8-D8E9-4882-8A8A-8C61335A4392}"/>
              </a:ext>
            </a:extLst>
          </p:cNvPr>
          <p:cNvSpPr txBox="1"/>
          <p:nvPr/>
        </p:nvSpPr>
        <p:spPr>
          <a:xfrm>
            <a:off x="3714750" y="3747477"/>
            <a:ext cx="4762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solidFill>
                  <a:srgbClr val="000000"/>
                </a:solidFill>
              </a:rPr>
              <a:t>In </a:t>
            </a:r>
            <a:r>
              <a:rPr lang="en-US" sz="2400" dirty="0">
                <a:solidFill>
                  <a:srgbClr val="000000"/>
                </a:solidFill>
                <a:latin typeface="+mj-lt"/>
              </a:rPr>
              <a:t>Animal Region</a:t>
            </a:r>
          </a:p>
        </p:txBody>
      </p:sp>
      <p:sp>
        <p:nvSpPr>
          <p:cNvPr id="12" name="TextBox 11">
            <a:extLst>
              <a:ext uri="{FF2B5EF4-FFF2-40B4-BE49-F238E27FC236}">
                <a16:creationId xmlns:a16="http://schemas.microsoft.com/office/drawing/2014/main" id="{AE78F07D-427B-4ECB-BA15-CF583D76F65F}"/>
              </a:ext>
            </a:extLst>
          </p:cNvPr>
          <p:cNvSpPr txBox="1"/>
          <p:nvPr/>
        </p:nvSpPr>
        <p:spPr>
          <a:xfrm>
            <a:off x="3714750" y="4128128"/>
            <a:ext cx="4762500"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solidFill>
                  <a:srgbClr val="000000"/>
                </a:solidFill>
                <a:latin typeface="+mj-lt"/>
              </a:rPr>
              <a:t>Not</a:t>
            </a:r>
            <a:r>
              <a:rPr lang="en-US" sz="2400" dirty="0">
                <a:solidFill>
                  <a:srgbClr val="000000"/>
                </a:solidFill>
              </a:rPr>
              <a:t> by period</a:t>
            </a:r>
            <a:endParaRPr lang="en-US" sz="2400" dirty="0"/>
          </a:p>
        </p:txBody>
      </p:sp>
    </p:spTree>
    <p:custDataLst>
      <p:tags r:id="rId1"/>
    </p:custDataLst>
    <p:extLst>
      <p:ext uri="{BB962C8B-B14F-4D97-AF65-F5344CB8AC3E}">
        <p14:creationId xmlns:p14="http://schemas.microsoft.com/office/powerpoint/2010/main" val="771883084"/>
      </p:ext>
    </p:extLst>
  </p:cSld>
  <p:clrMapOvr>
    <a:masterClrMapping/>
  </p:clrMapOvr>
  <mc:AlternateContent xmlns:mc="http://schemas.openxmlformats.org/markup-compatibility/2006" xmlns:p14="http://schemas.microsoft.com/office/powerpoint/2010/main">
    <mc:Choice Requires="p14">
      <p:transition spd="slow" p14:dur="2000" advTm="28272"/>
    </mc:Choice>
    <mc:Fallback xmlns="">
      <p:transition spd="slow" advTm="282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P spid="8" grpId="1" animBg="1"/>
      <p:bldP spid="9" grpId="0" animBg="1"/>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95325" y="1159257"/>
            <a:ext cx="2237568" cy="2237568"/>
          </a:xfrm>
          <a:prstGeom prst="rect">
            <a:avLst/>
          </a:prstGeom>
        </p:spPr>
      </p:pic>
      <p:pic>
        <p:nvPicPr>
          <p:cNvPr id="22" name="Picture 21" descr="Icon&#10;&#10;Description automatically generated with medium confidence">
            <a:extLst>
              <a:ext uri="{FF2B5EF4-FFF2-40B4-BE49-F238E27FC236}">
                <a16:creationId xmlns:a16="http://schemas.microsoft.com/office/drawing/2014/main" id="{6552D35E-930F-4636-92F6-658CF25B1A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9" name="Rectangle: Rounded Corners 8">
            <a:extLst>
              <a:ext uri="{FF2B5EF4-FFF2-40B4-BE49-F238E27FC236}">
                <a16:creationId xmlns:a16="http://schemas.microsoft.com/office/drawing/2014/main" id="{CAFF426B-36FD-4CF3-ADDD-5BAC71602B52}"/>
              </a:ext>
            </a:extLst>
          </p:cNvPr>
          <p:cNvSpPr/>
          <p:nvPr/>
        </p:nvSpPr>
        <p:spPr>
          <a:xfrm>
            <a:off x="3454400" y="3203959"/>
            <a:ext cx="5283200" cy="1536700"/>
          </a:xfrm>
          <a:prstGeom prst="roundRect">
            <a:avLst>
              <a:gd name="adj" fmla="val 7813"/>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D874A49-6750-4CBB-B684-C56BFDA6196C}"/>
              </a:ext>
            </a:extLst>
          </p:cNvPr>
          <p:cNvSpPr txBox="1"/>
          <p:nvPr/>
        </p:nvSpPr>
        <p:spPr>
          <a:xfrm>
            <a:off x="3600450" y="3531926"/>
            <a:ext cx="4895850" cy="1200329"/>
          </a:xfrm>
          <a:prstGeom prst="rect">
            <a:avLst/>
          </a:prstGeom>
          <a:noFill/>
        </p:spPr>
        <p:txBody>
          <a:bodyPr wrap="square" rtlCol="0">
            <a:spAutoFit/>
          </a:bodyPr>
          <a:lstStyle/>
          <a:p>
            <a:pPr marL="457200" indent="-457200" algn="l">
              <a:buClr>
                <a:srgbClr val="008CCF"/>
              </a:buClr>
              <a:buFont typeface="+mj-lt"/>
              <a:buAutoNum type="arabicPeriod"/>
            </a:pPr>
            <a:r>
              <a:rPr lang="en-US" sz="2400" dirty="0">
                <a:solidFill>
                  <a:srgbClr val="000000"/>
                </a:solidFill>
              </a:rPr>
              <a:t>Change the </a:t>
            </a:r>
            <a:r>
              <a:rPr lang="en-US" sz="2400" dirty="0" err="1">
                <a:solidFill>
                  <a:srgbClr val="000000"/>
                </a:solidFill>
                <a:latin typeface="+mj-lt"/>
              </a:rPr>
              <a:t>organisation</a:t>
            </a:r>
            <a:r>
              <a:rPr lang="en-US" sz="2400" dirty="0">
                <a:solidFill>
                  <a:srgbClr val="000000"/>
                </a:solidFill>
                <a:latin typeface="+mj-lt"/>
              </a:rPr>
              <a:t> unit</a:t>
            </a:r>
          </a:p>
          <a:p>
            <a:pPr marL="457200" indent="-457200" algn="l">
              <a:buClr>
                <a:srgbClr val="008CCF"/>
              </a:buClr>
              <a:buFont typeface="+mj-lt"/>
              <a:buAutoNum type="arabicPeriod"/>
            </a:pPr>
            <a:r>
              <a:rPr lang="en-US" sz="2400" dirty="0">
                <a:solidFill>
                  <a:srgbClr val="000000"/>
                </a:solidFill>
              </a:rPr>
              <a:t>Update</a:t>
            </a:r>
            <a:r>
              <a:rPr lang="en-US" sz="2400" dirty="0">
                <a:solidFill>
                  <a:srgbClr val="000000"/>
                </a:solidFill>
                <a:latin typeface="+mj-lt"/>
              </a:rPr>
              <a:t> </a:t>
            </a:r>
            <a:r>
              <a:rPr lang="en-US" sz="2400" dirty="0">
                <a:solidFill>
                  <a:srgbClr val="000000"/>
                </a:solidFill>
              </a:rPr>
              <a:t>the</a:t>
            </a:r>
            <a:r>
              <a:rPr lang="en-US" sz="2400" dirty="0">
                <a:solidFill>
                  <a:srgbClr val="000000"/>
                </a:solidFill>
                <a:latin typeface="+mj-lt"/>
              </a:rPr>
              <a:t> layout</a:t>
            </a:r>
            <a:endParaRPr lang="en-US" sz="2400" dirty="0">
              <a:latin typeface="+mj-lt"/>
            </a:endParaRPr>
          </a:p>
        </p:txBody>
      </p:sp>
      <p:pic>
        <p:nvPicPr>
          <p:cNvPr id="13" name="Graphic 12" descr="Arrow: Straight with solid fill">
            <a:extLst>
              <a:ext uri="{FF2B5EF4-FFF2-40B4-BE49-F238E27FC236}">
                <a16:creationId xmlns:a16="http://schemas.microsoft.com/office/drawing/2014/main" id="{721A610E-FA95-43AF-87CD-F21225BD09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96300" y="3443026"/>
            <a:ext cx="647698" cy="647698"/>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16536"/>
    </mc:Choice>
    <mc:Fallback xmlns="">
      <p:transition spd="slow" advTm="16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0E6A6F-DBB9-12C2-E29C-9FD8F569FB96}"/>
              </a:ext>
            </a:extLst>
          </p:cNvPr>
          <p:cNvSpPr txBox="1"/>
          <p:nvPr/>
        </p:nvSpPr>
        <p:spPr>
          <a:xfrm>
            <a:off x="5022376" y="3507475"/>
            <a:ext cx="1600118" cy="461665"/>
          </a:xfrm>
          <a:prstGeom prst="rect">
            <a:avLst/>
          </a:prstGeom>
          <a:noFill/>
        </p:spPr>
        <p:txBody>
          <a:bodyPr wrap="none" rtlCol="0">
            <a:spAutoFit/>
          </a:bodyPr>
          <a:lstStyle/>
          <a:p>
            <a:pPr marL="342900" indent="-342900" algn="l">
              <a:buClr>
                <a:srgbClr val="008CCF"/>
              </a:buClr>
              <a:buFont typeface="Rubik" pitchFamily="2" charset="-79"/>
              <a:buChar char="•"/>
            </a:pPr>
            <a:r>
              <a:rPr lang="en-US" sz="2400" dirty="0"/>
              <a:t>Demo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spd="slow" p14:dur="2000" advTm="75000"/>
    </mc:Choice>
    <mc:Fallback xmlns="">
      <p:transition spd="slow" advTm="7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a:r>
              <a:rPr lang="en-US" dirty="0"/>
              <a:t>Summary </a:t>
            </a:r>
          </a:p>
        </p:txBody>
      </p:sp>
      <p:sp>
        <p:nvSpPr>
          <p:cNvPr id="5" name="TextBox 4">
            <a:extLst>
              <a:ext uri="{FF2B5EF4-FFF2-40B4-BE49-F238E27FC236}">
                <a16:creationId xmlns:a16="http://schemas.microsoft.com/office/drawing/2014/main" id="{01EE7299-E580-4A1F-B262-64908CDF558D}"/>
              </a:ext>
            </a:extLst>
          </p:cNvPr>
          <p:cNvSpPr txBox="1"/>
          <p:nvPr/>
        </p:nvSpPr>
        <p:spPr>
          <a:xfrm>
            <a:off x="5672167" y="1320308"/>
            <a:ext cx="4545029"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Layout feature:</a:t>
            </a:r>
          </a:p>
          <a:p>
            <a:pPr marL="800100" lvl="1" indent="-342900">
              <a:buClr>
                <a:srgbClr val="008CCF"/>
              </a:buClr>
              <a:buFont typeface="Rubik" pitchFamily="2" charset="-79"/>
              <a:buChar char="•"/>
            </a:pPr>
            <a:r>
              <a:rPr lang="en-US" sz="2400" dirty="0"/>
              <a:t>Modify the way data are displayed</a:t>
            </a:r>
          </a:p>
        </p:txBody>
      </p:sp>
      <p:sp>
        <p:nvSpPr>
          <p:cNvPr id="6" name="TextBox 5">
            <a:extLst>
              <a:ext uri="{FF2B5EF4-FFF2-40B4-BE49-F238E27FC236}">
                <a16:creationId xmlns:a16="http://schemas.microsoft.com/office/drawing/2014/main" id="{45A20869-269C-4215-AEC8-9F36565D073B}"/>
              </a:ext>
            </a:extLst>
          </p:cNvPr>
          <p:cNvSpPr txBox="1"/>
          <p:nvPr/>
        </p:nvSpPr>
        <p:spPr>
          <a:xfrm>
            <a:off x="5672167" y="2795262"/>
            <a:ext cx="4545029" cy="1938992"/>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do it:</a:t>
            </a:r>
          </a:p>
          <a:p>
            <a:pPr marL="800100" lvl="1" indent="-342900">
              <a:buClr>
                <a:srgbClr val="008CCF"/>
              </a:buClr>
              <a:buFont typeface="Rubik" pitchFamily="2" charset="-79"/>
              <a:buChar char="•"/>
            </a:pPr>
            <a:r>
              <a:rPr lang="en-US" sz="2400" dirty="0">
                <a:latin typeface="+mj-lt"/>
              </a:rPr>
              <a:t>Drag and drop </a:t>
            </a:r>
            <a:r>
              <a:rPr lang="en-US" sz="2400" dirty="0"/>
              <a:t>the dimensions to the columns, rows and filter</a:t>
            </a:r>
          </a:p>
          <a:p>
            <a:pPr marL="800100" lvl="1" indent="-342900">
              <a:buClr>
                <a:srgbClr val="008CCF"/>
              </a:buClr>
              <a:buFont typeface="Rubik" pitchFamily="2" charset="-79"/>
              <a:buChar char="•"/>
            </a:pPr>
            <a:r>
              <a:rPr lang="en-US" sz="2400" dirty="0"/>
              <a:t>Click </a:t>
            </a:r>
            <a:r>
              <a:rPr lang="en-US" sz="2400" dirty="0">
                <a:latin typeface="+mj-lt"/>
              </a:rPr>
              <a:t>Update</a:t>
            </a:r>
          </a:p>
        </p:txBody>
      </p:sp>
      <p:pic>
        <p:nvPicPr>
          <p:cNvPr id="7" name="Graphic 6">
            <a:extLst>
              <a:ext uri="{FF2B5EF4-FFF2-40B4-BE49-F238E27FC236}">
                <a16:creationId xmlns:a16="http://schemas.microsoft.com/office/drawing/2014/main" id="{99289E96-5588-4729-9C50-AA4E7C1E2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8" name="Rectangle: Rounded Corners 7">
            <a:extLst>
              <a:ext uri="{FF2B5EF4-FFF2-40B4-BE49-F238E27FC236}">
                <a16:creationId xmlns:a16="http://schemas.microsoft.com/office/drawing/2014/main" id="{B1EC3722-134E-4EA7-BF53-2478CB51083B}"/>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Pivot tables</a:t>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spd="slow" p14:dur="2000" advTm="16272"/>
    </mc:Choice>
    <mc:Fallback xmlns="">
      <p:transition spd="slow" advTm="162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500"/>
                                        <p:tgtEl>
                                          <p:spTgt spid="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3860">
        <p:strips/>
      </p:transition>
    </mc:Choice>
    <mc:Fallback xmlns="">
      <p:transition spd="slow" advClick="0" advTm="1386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782C732-24D8-4159-9F06-0B4292CF461C}"/>
  <p:tag name="ISPRING_ULTRA_SCORM_COURCE_TITLE" val="2.2.2 Creating a pivot table - Updating the layout"/>
  <p:tag name="ISPRING_OUTPUT_FOLDER" val="[[&quot;\uFFFD\u007F\uFFFD\uFFFD{6BE92DC9-446C-4AE2-8C04-F8B8C6EF443B}&quot;,&quot;C:\\Users\\alita\\Documents\\0. Clientes LOCAL\\DHIS2\\Fundamentals\\2.0\\Data Analysis\\Production&quot;]]"/>
  <p:tag name="ISPRING_PRESENTATION_TITLE" val="2.2.2 Creating a pivot table - Updating the layout"/>
  <p:tag name="ISPRING_SCREEN_RECS_UPDATED" val="C:\Users\alita\Documents\0. Clientes LOCAL\DHIS2\Fundamentals\2.0\Data Analysis\Production\2. Pivot tables\2.2.2 Creating a Pivot Table - Updating the layout_2\"/>
  <p:tag name="ISPRING_RESOURCE_FOLDER" val="C:\Users\alita\Documents\0. Clientes LOCAL\DHIS2\Fundamentals\2.0\Data Analysis\Production\2. Pivot tables\2.2.2 Creating a Pivot Table - Updating the layout_2\"/>
  <p:tag name="ISPRING_RESOURCE_FOLDER_STATIC" val="C:\Users\alita\Documents\0. Clientes LOCAL\DHIS2\Fundamentals\2.0\Data Analysis\Production\2. Pivot tables\2.2.2 Creating a Pivot Table - Updating the layout_2\"/>
  <p:tag name="ISPRING_PRESENTATION_PATH" val="C:\Users\alita\Documents\0. Clientes LOCAL\DHIS2\Fundamentals\2.0\Data Analysis\Production\2. Pivot tables\2.2.2 Creating a Pivot Table - Updating the layout.pptx"/>
  <p:tag name="FLASHSPRING_ZOOM_TAG" val="66"/>
  <p:tag name="ISPRING_PRESENTATION_INFO_2" val="&lt;?xml version=&quot;1.0&quot; encoding=&quot;UTF-8&quot; standalone=&quot;no&quot; ?&gt;&#10;&lt;presentation2&gt;&#10;&#10;  &lt;slides&gt;&#10;    &lt;slide id=&quot;{16B76A79-3F1E-4048-8E03-1F2850569FAE}&quot; pptId=&quot;299&quot;/&gt;&#10;    &lt;slide id=&quot;{A2A9B6E5-18D1-41D3-A63B-8031A565E86A}&quot; pptId=&quot;308&quot;/&gt;&#10;    &lt;slide id=&quot;{1ADD916B-E413-44E1-9D2C-97E2BAF279EF}&quot; pptId=&quot;275&quot;/&gt;&#10;    &lt;slide id=&quot;{19AEF540-0A5C-48D2-B0DD-13A8D0F29A6C}&quot; pptId=&quot;307&quot;/&gt;&#10;    &lt;slide id=&quot;{34763A93-8508-49C1-B0D8-F10D1F64816B}&quot; pptId=&quot;302&quot;/&gt;&#10;    &lt;slide id=&quot;{C4DCA8A3-2EBB-49C2-B3DB-5FC07DA3382E}&quot; pptId=&quot;272&quot;/&gt;&#10;  &lt;/slides&gt;&#10;&#10;  &lt;narration&gt;&#10;    &lt;audioTracks&gt;&#10;      &lt;audioTrack muted=&quot;false&quot; name=&quot;Text-to-speech clip — Audio  1&quot; resource=&quot;88d88907&quot; slideId=&quot;{A2A9B6E5-18D1-41D3-A63B-8031A565E86A}&quot; startTime=&quot;0&quot; stepIndex=&quot;0&quot; volume=&quot;1&quot;&gt;&#10;        &lt;audio channels=&quot;2&quot; format=&quot;fltp&quot; sampleRate=&quot;48000&quot;/&gt;&#10;      &lt;/audioTrack&gt;&#10;      &lt;audioTrack muted=&quot;false&quot; name=&quot;Text-to-speech clip — Audio  2&quot; resource=&quot;77c7bae5&quot; slideId=&quot;{1ADD916B-E413-44E1-9D2C-97E2BAF279EF}&quot; startTime=&quot;0&quot; stepIndex=&quot;0&quot; volume=&quot;1&quot;&gt;&#10;        &lt;audio channels=&quot;2&quot; format=&quot;fltp&quot; sampleRate=&quot;48000&quot;/&gt;&#10;      &lt;/audioTrack&gt;&#10;      &lt;audioTrack muted=&quot;false&quot; name=&quot;Text-to-speech clip — Audio  3&quot; resource=&quot;018a588d&quot; slideId=&quot;{34763A93-8508-49C1-B0D8-F10D1F64816B}&quot; startTime=&quot;0&quot; stepIndex=&quot;0&quot; volume=&quot;1&quot;&gt;&#10;        &lt;audio channels=&quot;2&quot; format=&quot;fltp&quot; sampleRate=&quot;48000&quot;/&gt;&#10;      &lt;/audioTrack&gt;&#10;      &lt;audioTrack muted=&quot;false&quot; name=&quot;outro&quot; resource=&quot;81b8601f&quot; slideId=&quot;{C4DCA8A3-2EBB-49C2-B3DB-5FC07DA3382E}&quot; startTime=&quot;0&quot; stepIndex=&quot;0&quot; volume=&quot;1&quot;&gt;&#10;        &lt;audio channels=&quot;2&quot; format=&quot;fltp&quot; sampleRate=&quot;44100&quot;/&gt;&#10;      &lt;/audioTrack&gt;&#10;      &lt;audioTrack muted=&quot;false&quot; name=&quot;intro&quot; resource=&quot;f5cafbd7&quot; slideId=&quot;{16B76A79-3F1E-4048-8E03-1F2850569FAE}&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KK6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KK6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KK6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iu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KK6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iumhUjnP2+moAAADlAAAAHAAAAG5vbmUvaHRtbF9za2luX3NldHRpbmdzLmpzb26r5lIAAqUcJQUrhWowG8xPKi0pyc/TS87PK0nNK9HLyy/KTQSrUVJ2AwMlHZyK88tSiwgoTUtMTkUx1NTIwskFp0qEiSZO5i7OlsjqChLTU/WSEpOz04vyS/NSIMqcXV0MXYyVwKpquWoBUEsDBBQAAgAIAKK6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EZ3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Rn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RGd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RneV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BEZ3l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RGd5VPantXTDAQAAjAYAACEAAAB1bml2ZXJzYWwvaHRtbF9za2luX3NldHRpbmdzLmpzb26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ERneVSUE7MiaQAAAG4AAAAcAAAAdW5pdmVyc2FsL2xvY2FsX3NldHRpbmdzLnhtbA3MMQ6DMAxA0Z1TWN4p7daBwMZWltIDWMRFkRwbkYDg9mT7w9Nv+zMKHLylYOrw9XgisM7mgy4Of9NQvxFSJvUkpuxQDaHvqlZsJvlyzgUmWIUu3iaOJTKPFIscdhGo4VNe/8Aem666AVBLAwQUAAIACABEZ3lUNNS57Y8TAADaOQAAFwAAAHVuaXZlcnNhbC91bml2ZXJzYWwucG5n7Zt9WJL33sBxddpLqT2n88xlCtusrdrKWblKBc5Wizyd9FTbrBBZuTJzAr4gCgJ1Km1byvI5zcqE03BRM6EyBUGhskW+TFISUt5iZICIKG+3gMAD6jln5+W5nuf54/zHH1z3C9fv8/u+39/vdd33l39IQ4S/Ev0KCAQKT92+dTcI9CsMCDSv8KUFgTvWid33A4ewot2ID0Hsvhhj4GJ+zgc7PwCBbtIWTh/4VeD6Zdz2fUUgUERn8Bcmxl79HATajE3d+sHHpVlmlaXR7iLLC/zN6l8zS8W/wa5ssFds//iVFQ37l38U93jb1bB523auPH77uCPtFXN46vffXTt3ZeNX+We28lcdZ5tlt9a0GB98Xwd2Zaokg/IIzfqi54mWZhI7DxJZWojKeZ5c1Jeol1+SJ8ozqcaIgDCgY2//iFsYPJm4/xomLHhCf61zTfB4Z0k2LygvqPTgIm7wCEo/o301eHz6ZYLyheBJSkIFchby4H+EFA3iPGYsFVmzPLVmufF7y36syOtUEUQelWCjptw2TvNP0VaQ7yDRC2Xyk46Wy3jHDGpinaDEP9UM9zQLLOX65EpdVUNkiSmv0x3d/97M5ifzgEjarXPFbEfidwdmBH1JPg5BbKlafih8Zu/fvqf83UX23F8VyFRp4qwad3Hv5PIrZjR5/TXMip3yWd78zqYGY/SMPsc+453bgOqckWPxIm7NlbxZrf6o/XSgeA5eGl+hoJHHsgkQ96NKuuMdkfWdSv1IrsYt46rxF1Q5MNsFgRxN9Q4lmIhpEonMBcTa9sAdeyRoCQJmPUuoB66lk0eHjC7ndj57Tpp2eafZ7e0v84wk9o4n4L38PkmPpd+xkaLbSGcQiqeT4JUKsntUTxnXqx38DIjXgLDAprWRcI+XglyOn9NP2xGDAd7jV0pTsKJ28CcCmorVVHhSReOrmhII9UKECpX1VrrGbJMVeG4nTj1PqGFz5oxkGcEJEEOOh0+kNmePp7+Z027ttklLTLtumtpjKBlmnAAt5yuNr7177ZcrKh7H7LC1k8fcXlgJo1UhpkfcjlyKaSar8kBqVhPXVLz428eDcz4DiDxV9ihx9UnHSjlwlIeqVY1I37iusSSUQWrlbxjdc/afyIrkmkYgnpsQktPKgjmu6fXmbOA00W6Qe/pID3F1LIjja9HU1xLGCeDIhm/tE39ZR1nEDXqATmsgnVGJ2QkEBl2SLKgYxLuPoigM4dFKhdR/+gtRPUseZ+T/YlEjtJUe0chijvPHhNNHvS/meJ6otlQoyNBG72kV3k20W/hK8JkMcME7qk/n4kLN0Za0QPIF3VJ5qaefRrG7ygQZWWUjKLEZvE552MODLrbIenwn1hmdf9VqETc/r1RVD4Pe+9iVZL22dLnjLz5bFcmtyer9v4ffvzW2Q/AQPAQPwUPwEDwED8FD8BA8BA/BQ/AQPAQPwUPwEDwED8FD8BA8BA/BQ/AQPAQPwUPwEDwED8FD8BA8BP9/wDMiuTOvx6XGF2HbJx8k73jYGVO1oeZPiezoGX4pl3l2W82t2eVPFyDi/vqS253w6m3Rqd1z4i2bXTW748ZN0bnLV81JiMFtGNi+W8Yj8sgms0XlpWk8TIHfjvTrx/UiVzLB7zOJvMv3Y3uIdTJFq/rBqnSHhMQW8wN7HIuk+x0ePzAkiWqMp+paOhkfFLdxpp+bJJhOjte5jECdeI60KPlyJFznHbZMa21AV79pAG9WFKrYZsmjGWmrGisUlnYHK/7+xlHH+2yu49P4bgaQuYcbsNPE3eYHD5iM9cUkjre/zqLsjuQuQOtculaM5vBe+IwSmYlKtmhpivue8zdIrKkpqwFuaXsLE3DD0xOHoANOg37hT7cX3MvzDnCp/gn+BgW/noOfVfgoj3zWd5jjeqt09JCrrvdLRcDqU59NSiYgIo2nz0/SyyjnmaZHuuKmGRM/+KTT3B/VzFI2VbNtH4UHNoimv6WdFDiNv65mb6FJW+bMrVg/83+p//f+tyvN1N8azCAQ+6ZQBCZbBjPBBZ5igax/e1zqvk4c6UE/Xng1zEIT+9Ij5Hj4M/jr9hIQSL5OCaNUKFiKfyRS26P8XdotvnkfYl8E4dZ0mnU5PDIfZTrScLbh+gEeVGdIQj8Gd5o4IgqQDndJxrPIDqTlUuFQuu+ZqLykzd4jmtbQURLa9EM4UVYrmm62XOq8jfY70FQKkoO2kScXiiYgDFGk7yeRlwBQdm0mKLdwdI/7xT/yx9L9dkmKSDjN2ytm94zZZAzTw+91MtNerJ4ogPRkw/jF3CzxCnUE6On+CoVYggvq6R76sKZv8D0lvaC4Pv6oVAZyAj4fnOc5Dpm6S0I078l7iqrd3LKgLVHNjvwZj6KObKGaf0g4X4m0cPBIjqJMNZ73OFN2p01T25g4Cq66oK8mGfCX+BbdQVQJSiwU4nuJsT1EgfyqIA1NpTuItEvJGJSc78N3mM6LC+2uqddQhcUXxIYaZk/KNtAd8yIujaF1GkuapMe31aQF4l+yid8X1ZKbNx/ZBx2efEz8XLcFvJP0E96KM5FbK7rtWou/TiIsvSTEFv4eNU8Pfl8SSxhvLxr38PbW/hRGjW2uRmEtRIHUXWSmdSVOsWmMHeImtDzBJDnMqzcFti3XAGTNAcb0dG0Ejbr9lyI4mk8tr2/8q9d6EuNM4Jfj99G+6r1bvRQxb4Tij+2AyOMYtQ7hkxOWNl1fPaGPDIli1f7ELfJetEpaH6gSu7OSMMlJ+QP9el0ufHI9nAScgNtvCkQOAmw/7VxtDOp5Av+ZYZ2UaX4FxFM9wwnG9WMWmwlAiMsXr1c6oU7x45bCS2cbmNG0JCUGwUq0EsEDwfD+1rnxnGqLpM5wM6YKj5AxXwfgPfAc6A9W+67LvZuiVxa9BCXDwVXsGYc0FEGizDgB1M5jSt+KJcPGfQ7qFIcA8SkgZXK9T+z/UZSU4twdFGc30LFGL9wW9Mq0TVO47POARa5UKKjTFyRwP8xfC7dnWGB+BtU8wWNSDIxpWw5TedT7EcBn3Og27QWuORMayb3ur5+mYDouic2B6BOba0VTLViYqHfc4utMT0nGek95jGVcOyWSW+ah+4acZn71EKteEC43t6JhHWyHFWaRon2n9CIRp32M3AQMuUuHIUiTbszAa82LnSuSOTEo/RozdqWgkr6xP3tztKn6GXyXSEJseGZ89OAS8/i6ykdSQEdKUNI9vNKhSgVe7OT4qyxU32YRRTTeQIcNFKvCUPomKY1y+klQW88wgW/x7C8OBPQKRO0Q9y5GFYaGr4yJ9TwCHVPsXMQ1kYgUhqhkSgmkpiGBKCeZmTgfHNvc3V9Q1YYQj13GaTYmd8BbF9wjfxFxd0mHpjNfLTRJGHqzAq+BNe7gavkd8h6WvAWrwPvaAPnaeBLbMfmnWoED9nnJbP2qYP1uUyDWsKtEl6+DieqttJEj15Nb/NIfimRx8fKii62Qh5mtCwakiPXwZ5sx0jYdmBir+J72tXMzhlsJBijh3LK3y1RhsKTDLeB9NehlMia0evybrELiNLkpecD18FQKVlROJJZ09R9ymvZTW72e6QPXXw7E3X1cnZ9/RMXZnPQ80wOTBny5jR8TIc81nY95AUgoEx2kNXlumfL31w6ZPZ+SipVyAXLLuDCTDuvfE43JKBMVa9iITjOZewC26QBaLuxNIteLhmt7ENl6h1kOfGP1WZ95DPtN+sjUpIzZoqoe8B2+RTKULYF+W7mIS8IJJOB8uWOs8EZ2X/Q6IF+woNd7+jF+OHoXEFXjsP+K1Js5z0SErNFXJxPUZ3dAokzTMRcB8cNbaZq4SaLHWlYoV/DTkH2x3A5Ip1loEyV57z69Pc3/ZqR+dHBF2VguQi5Khq6lQkcDGX/dpKB90aU4rJrEiJGgpyXcCC7pBrKFukpQ+WO7pRkxBF3JvowV0cm9RxmtlXe8zmeLL5gRMjY3MV3T+dQYV/A2cXWn2ecwnO0tI6H44RmeXTdMfKtxUTU4n6zxjF+UKQRo8aidUqhokUmW1hSzK7TOM0xT+/feqs+BR7a3iO/mlQo23GKHYSNzEbLS0uG2D2hqIvx6QpHqgUk+fe/mtn6mglpPp2V2WHgjyjLWWnLmu3nFKjlXrDvUoTK5gTJXAi9LnW1u07XiO8pU0moYBKj3e6+eYGZ/yvLb81RvoAhbab4v1StY4hxXUppCD/ESg3G92fvGEejBbO++DDOcMA+EIfTg6k4oj9JY8tYXf2RqS+B/BI5M90jTIAWC8RNNGos1H0ktaK8eitPxOa0c1lJ6vOPjCoXjiK486QReLQynVSiKuNrVFgsbDXhGbzMB1J4syajdnMuXgQ8vNwqj092bMbbCndwkfh+yG7u8MZCu/zHh2+QuVzL0nrRJ8gh8ElnvYaEDtedwLUd3m+zr5yCC+ciUfaaobn0n6J9AgIBQqo3D0Abou+wwnJciah+mukhJw4dcnDqnoXQ4iQxp9ht9Qkar/03vt/DONno3ToA5Uf7oTrQAMBM3KOnfcrVHVbQem0WA3hhoR5x72y+Wdp/8x2rypuCX4rEIuHQF4c+2CGt/QeOO6rXNCjn5McxvkDPXbub3bkkmNkySw0BcwSHeT/q1KP9Xzy9adPsiWsrIrqinQDiXlZ7aYtnTtAsbUAyrcHuTDof/aBrxRhlpkxtebmRtUD7vyZuv4pr6caTx9zObAEkShqCZ96rTtDe23v9IZkJDojx8mVjTXyAv/vv6kEtdMgS1t395DBAHniu+FJH9tAKlnoQmUfGB1C7x8GnDf/F32XZT5RUmK41n6V8WqOQYcrXiS8Rvx98oUEU9idMa97x6qZpKyswEYq1PyMSIswgzYiHHpMp+mp2y897otXCua/uQ9yUlU+tU5p+X36ShY1XYumgM4Pki0WEw/KP5ls8U45Yskrll5m368WaGd0ywn9VkO1a5OWBSwjdA3Oa1LZbTdM9xfSARx6x5klyWeGTW4TtGYt0xWDnHNCLVZQRljcXIn7RVSgbBL3KMxXtTRo9MKwAGOzY2wwPfoZIXuB+quujDOMFwZPQTSTrJnM/DcqF/Hg/zG4Rj93ECzZVB417qDnnSXCMdbCSQw5rfl0RCsd9V7meORR+Be43pGu8oxzeqauQI3Wyhe5Cj9k7R/FPN2Yt4uKGgcQ98hh+v/OYTWEAUqjVo3uruZGHj3wopeLf6sCnCRSzzv15anALCCZCVik/UtftioaPWTETnz7kInca3UI0fFkbiifAcQtKHbG28BE2tSKHeYm1S0iPGA5Uz13OeTIm4WkZmWcSB9Q6Kuha9U8hhz7bBpTWSgjqxZvaxb13WPXpZv9O+GCt0PW/eVVLVrL+ucx4TUCKVFoOtoAVy90ZSxzwBkpAC1CvbbaRgELRx8C8SRWqmTUKuCnYbkWvEijHD3kBqLek0H4Wnjx0NCKskX5QOa0taGDkEFWef5Dgxt7jXydwqP5QuqRtbFcFtbNc4HmnfZ+SUoHwGt9NzkEHpwQlg1U4mKUNKOyP8ZcscqO4Vs9X9fpRw4lRO+qmJP6DdA7XjMKBNoiIDAs25rG410dREgA2TEAxaY/lvHh5VGTMJJwmuS7jGHTQwLyCmfj/hZODpvK+JqzfYB4N6XGFCXq2uDpStYA57/tNVK4sk0/2RH1oAnOfNWn/kffcU/3n8fPDAXF9OX60N1N3yXYLPoeH3iPPNLTBXV7qarFum2RTT0VB7GRnshWTMcOuuFxBNBQTor7UG61Awa87MZnisgIAQvwDiBkIeT/3nft9c49iucFxqZQntoxa19z7V72yWWdLJ5jy0wPNzlKh0U2lq/BZukru8VxY3TwbX9SAuX5f1mHbNd6V39QWDCcwM1BXbN+PL8jMQ4nkg7vp/OVeYa9LLf15CmJku471taLcK3u6567fCNYNJa5p6pg00n0H7dEXHItWowTY501DS+mfUCHQuSzEQeKdZat4/N3ialyLkru9KusRw3ySBAkSlIRSqaxCfFgKLaQ+ahOxaxomlpKW1/tOs8HczEeog71y1YFBO8VR1Srq6ZCbefUUYKLMH55laimFg/i7tolp2VNNXH4CyzMYjJHcKl776g3gS192HpLqv0tah5B3/y1bWU/Hl2gn4257pjX7A1l/i9T12S7qCsRQbkTXQ8+gkvNTWhHDdzUHp+eOV1uCAVnrGIicS/pUpOVSvicDw2VmaMqNWdkh2KAx0rPZrrXMyYHsV+2+DZy9VnaQiIrGON71lEscjxcGqG2jvaEZg1S38F+udgUk0XUOaVNohdjb5KxbD/9wSk0U7jOTaWtTltp86L2+r+dSUt1X3g9b5kfsBdJIhbX+X8DGYiLyub0RJ8J5znPKR+j3VTZGt+N5+288BXHylxn3CEuMrv3zhYsGj8z7147GXg5/baffGpTY6Er8rGMR5nviv9X5syr80JcnN+lNgjGZ3rJEtFtAtJY7RQAUrGkU/Sb92o2/j8AugOz3md0Qut1ayNNB2BhIWge5YBGfCHJihJUKgw6LydjGmu7RH4ownhtwXbwjfv82OxtSK3emHrlz0SXLp7sB8z1W+aoKv9ozlBKaWSRp1GtUkrfYtWR8Yq0dsMoXGtlKilcXl1/WXkM5St5FHd1peBnH5xNnPDp8WLP13fJD4X4UEwB9GXHJPw4l/MBK8lfpR2lb2h5/98b8BUEsDBBQAAgAIAERneVQ6nedwSwAAAGsAAAAbAAAAdW5pdmVyc2FsL3VuaXZlcnNhbC5wbmcueG1ss7GvyM1RKEstKs7Mz7NVMtQzULK34+WyKShKLctMLVeoAIoBBSFASaESyDVCcMszU0oygEIGFhYIwYzUzPSMElslC0MzuKA+0EwAUEsDBBQAAgAIAKW6aF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pbpo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lumh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KW6aF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pbpo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pbpo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KW6aFS8fTX3SgAAAEkAAAAfAAAAdmlkZW9sZWN0dXJlL2xvY2FsX3NldHRpbmdzLnhtbLOxr8jNUShLLSrOzM+zVTLUM1BSSM1Lzk/JzEu3VQoNcdO1UFIoLknMS0nMyc9LtVXKy1dSsLfjssnJT07MCU4tKQEqLNa34wIAUEsBAgAAFAACAAgAorpoVDIbuiL5AwAA4A4AABgAAAAAAAAAAQAAAAAAAAAAAG5vbmUvY29tbW9uX21lc3NhZ2VzLmxuZ1BLAQIAABQAAgAIAKK6aFQVHmAbowAAAH8BAAApAAAAAAAAAAEAAAAAAC8EAABub25lL3BsYXliYWNrX2FuZF9uYXZpZ2F0aW9uX3NldHRpbmdzLnhtbFBLAQIAABQAAgAIAKK6aFQfVIpqMAMAAMcOAAAiAAAAAAAAAAEAAAAAABkFAABub25lL2ZsYXNoX3B1Ymxpc2hpbmdfc2V0dGluZ3MueG1sUEsBAgAAFAACAAgAorpoVHFXlJ0VAQAA0QIAABwAAAAAAAAAAQAAAAAAiQgAAG5vbmUvZmxhc2hfc2tpbl9zZXR0aW5ncy54bWxQSwECAAAUAAIACACiumhU15twlisDAABvDgAAIQAAAAAAAAABAAAAAADYCQAAbm9uZS9odG1sX3B1Ymxpc2hpbmdfc2V0dGluZ3MueG1sUEsBAgAAFAACAAgAorpoVI5z9vpqAAAA5QAAABwAAAAAAAAAAQAAAAAAQg0AAG5vbmUvaHRtbF9za2luX3NldHRpbmdzLmpzb25QSwECAAAUAAIACACiumhUvH0190oAAABJAAAAFwAAAAAAAAABAAAAAADmDQAAbm9uZS9sb2NhbF9zZXR0aW5ncy54bWxQSwECAAAUAAIACABqdWNU7gPNTEkDAADjCQAAFAAAAAAAAAABAAAAAABlDgAAdW5pdmVyc2FsL3BsYXllci54bWxQSwECAAAUAAIACABEZ3lUBqKuqXIGAAAmGQAAHQAAAAAAAAABAAAAAADgEQAAdW5pdmVyc2FsL2NvbW1vbl9tZXNzYWdlcy5sbmdQSwECAAAUAAIACABEZ3lUFR5gG6MAAAB/AQAALgAAAAAAAAABAAAAAACNGAAAdW5pdmVyc2FsL3BsYXliYWNrX2FuZF9uYXZpZ2F0aW9uX3NldHRpbmdzLnhtbFBLAQIAABQAAgAIAERneVRZgY6BUQQAANwVAAAnAAAAAAAAAAEAAAAAAHwZAAB1bml2ZXJzYWwvZmxhc2hfcHVibGlzaGluZ19zZXR0aW5ncy54bWxQSwECAAAUAAIACABEZ3lUrzuViogDAADhDAAAIQAAAAAAAAABAAAAAAASHgAAdW5pdmVyc2FsL2ZsYXNoX3NraW5fc2V0dGluZ3MueG1sUEsBAgAAFAACAAgARGd5VJFKGs9MBAAAZhUAACYAAAAAAAAAAQAAAAAA2SEAAHVuaXZlcnNhbC9odG1sX3B1Ymxpc2hpbmdfc2V0dGluZ3MueG1sUEsBAgAAFAACAAgARGd5VPantXTDAQAAjAYAACEAAAAAAAAAAQAAAAAAaSYAAHVuaXZlcnNhbC9odG1sX3NraW5fc2V0dGluZ3MuanNvblBLAQIAABQAAgAIAERneVSUE7MiaQAAAG4AAAAcAAAAAAAAAAEAAAAAAGsoAAB1bml2ZXJzYWwvbG9jYWxfc2V0dGluZ3MueG1sUEsBAgAAFAACAAgARGd5VDTUue2PEwAA2jkAABcAAAAAAAAAAAAAAAAADikAAHVuaXZlcnNhbC91bml2ZXJzYWwucG5nUEsBAgAAFAACAAgARGd5VDqd53BLAAAAawAAABsAAAAAAAAAAQAAAAAA0jwAAHVuaXZlcnNhbC91bml2ZXJzYWwucG5nLnhtbFBLAQIAABQAAgAIAKW6aFT2sQ5CowUAAKUVAAAgAAAAAAAAAAEAAAAAAFY9AAB2aWRlb2xlY3R1cmUvY29tbW9uX21lc3NhZ2VzLmxuZ1BLAQIAABQAAgAIAKW6aFQVHmAbowAAAH8BAAAxAAAAAAAAAAEAAAAAADdDAAB2aWRlb2xlY3R1cmUvcGxheWJhY2tfYW5kX25hdmlnYXRpb25fc2V0dGluZ3MueG1sUEsBAgAAFAACAAgApbpoVKeK7jYMBQAA5RkAACoAAAAAAAAAAQAAAAAAKUQAAHZpZGVvbGVjdHVyZS9mbGFzaF9wdWJsaXNoaW5nX3NldHRpbmdzLnhtbFBLAQIAABQAAgAIAKW6aFSPdlX+bwIAAIcIAAAkAAAAAAAAAAEAAAAAAH1JAAB2aWRlb2xlY3R1cmUvZmxhc2hfc2tpbl9zZXR0aW5ncy54bWxQSwECAAAUAAIACAClumhUfJ+ECgIFAABdGQAAKQAAAAAAAAABAAAAAAAuTAAAdmlkZW9sZWN0dXJlL2h0bWxfcHVibGlzaGluZ19zZXR0aW5ncy54bWxQSwECAAAUAAIACAClumhUk2hAfocBAADZBAAAJAAAAAAAAAABAAAAAAB3UQAAdmlkZW9sZWN0dXJlL2h0bWxfc2tpbl9zZXR0aW5ncy5qc29uUEsBAgAAFAACAAgApbpoVLx9NfdKAAAASQAAAB8AAAAAAAAAAQAAAAAAQFMAAHZpZGVvbGVjdHVyZS9sb2NhbF9zZXR0aW5ncy54bWxQSwUGAAAAABgAGABqBwAAx1M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2 Creating a pivot table - Updating the layout&quot;,&quot;onlineDestinationFolderId&quot;:&quot;16f60b6e-4591-11ec-b1dc-9636cf978dd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B76A79-3F1E-4048-8E03-1F2850569FA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E462537-0541-45C8-B9D8-B636F54FD08A}:308"/>
  <p:tag name="ISPRING_SLIDE_ID_2" val="{A2A9B6E5-18D1-41D3-A63B-8031A565E86A}"/>
  <p:tag name="GENSWF_ADVANCE_TIME" val="28.272"/>
  <p:tag name="TIMING" val="|2.721|11.641|2.059|5.673|1.209|1.58|1.0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ADD916B-E413-44E1-9D2C-97E2BAF279EF}"/>
  <p:tag name="GENSWF_ADVANCE_TIME" val="16.536"/>
  <p:tag name="TIMING" val="|3.062|4.737|5.6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B6EBD04-553C-4229-A2A5-C70542FD9D91}:307"/>
  <p:tag name="GENSWF_ADVANCE_TIME" val="75.000"/>
  <p:tag name="ISPRING_SLIDE_ID_2" val="{19AEF540-0A5C-48D2-B0DD-13A8D0F29A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4763A93-8508-49C1-B0D8-F10D1F64816B}"/>
  <p:tag name="GENSWF_ADVANCE_TIME" val="16.272"/>
  <p:tag name="TIMING" val="|0.912|1.169|1.285|3.746|1.461|5.432"/>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4DCA8A3-2EBB-49C2-B3DB-5FC07DA3382E}"/>
  <p:tag name="GENSWF_ADVANCE_TIME" val="13.86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6608</TotalTime>
  <Words>405</Words>
  <Application>Microsoft Macintosh PowerPoint</Application>
  <PresentationFormat>Widescreen</PresentationFormat>
  <Paragraphs>30</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2.2.2 Creating a pivot table - Updating the layout</dc:title>
  <dc:subject>elearning</dc:subject>
  <dc:creator>Alejandra Avila</dc:creator>
  <cp:lastModifiedBy>Simona Sekerova</cp:lastModifiedBy>
  <cp:revision>385</cp:revision>
  <cp:lastPrinted>2021-06-09T13:32:46Z</cp:lastPrinted>
  <dcterms:created xsi:type="dcterms:W3CDTF">2021-02-03T12:41:27Z</dcterms:created>
  <dcterms:modified xsi:type="dcterms:W3CDTF">2023-09-18T07:53:01Z</dcterms:modified>
</cp:coreProperties>
</file>